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5" r:id="rId3"/>
    <p:sldId id="258" r:id="rId4"/>
    <p:sldId id="299" r:id="rId5"/>
    <p:sldId id="283" r:id="rId6"/>
    <p:sldId id="284" r:id="rId7"/>
    <p:sldId id="262" r:id="rId8"/>
    <p:sldId id="300" r:id="rId9"/>
    <p:sldId id="263" r:id="rId10"/>
    <p:sldId id="301" r:id="rId11"/>
    <p:sldId id="302" r:id="rId12"/>
    <p:sldId id="264" r:id="rId13"/>
    <p:sldId id="289" r:id="rId14"/>
    <p:sldId id="303" r:id="rId15"/>
    <p:sldId id="265" r:id="rId16"/>
    <p:sldId id="287" r:id="rId17"/>
    <p:sldId id="277" r:id="rId18"/>
    <p:sldId id="285" r:id="rId19"/>
    <p:sldId id="290" r:id="rId20"/>
    <p:sldId id="286" r:id="rId21"/>
    <p:sldId id="291" r:id="rId22"/>
    <p:sldId id="266" r:id="rId23"/>
    <p:sldId id="274" r:id="rId24"/>
    <p:sldId id="292" r:id="rId25"/>
    <p:sldId id="293" r:id="rId26"/>
    <p:sldId id="279" r:id="rId27"/>
    <p:sldId id="270" r:id="rId28"/>
    <p:sldId id="294" r:id="rId29"/>
    <p:sldId id="288" r:id="rId30"/>
    <p:sldId id="298" r:id="rId31"/>
    <p:sldId id="260" r:id="rId32"/>
    <p:sldId id="280" r:id="rId33"/>
    <p:sldId id="271" r:id="rId34"/>
    <p:sldId id="273" r:id="rId35"/>
    <p:sldId id="272" r:id="rId36"/>
    <p:sldId id="269" r:id="rId37"/>
    <p:sldId id="261" r:id="rId38"/>
    <p:sldId id="267" r:id="rId39"/>
    <p:sldId id="268" r:id="rId40"/>
    <p:sldId id="297" r:id="rId41"/>
    <p:sldId id="28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16" autoAdjust="0"/>
  </p:normalViewPr>
  <p:slideViewPr>
    <p:cSldViewPr snapToGrid="0" snapToObjects="1">
      <p:cViewPr>
        <p:scale>
          <a:sx n="90" d="100"/>
          <a:sy n="90" d="100"/>
        </p:scale>
        <p:origin x="-2176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A77CB-077B-F945-B4FE-7DEACA9C22D0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C9FB6-395B-AE4C-A1F0-FC2DAB664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2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specified number of examples</a:t>
            </a:r>
          </a:p>
          <a:p>
            <a:r>
              <a:rPr lang="en-US" dirty="0" smtClean="0"/>
              <a:t>Tunable </a:t>
            </a:r>
            <a:r>
              <a:rPr lang="en-US" dirty="0" err="1" smtClean="0"/>
              <a:t>Interestingess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82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Expand into </a:t>
            </a:r>
            <a:r>
              <a:rPr lang="en-US" b="1" dirty="0" smtClean="0"/>
              <a:t>list </a:t>
            </a:r>
            <a:r>
              <a:rPr lang="en-US" dirty="0" smtClean="0"/>
              <a:t>of 3 rules.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12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Formalized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32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Formalized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32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tunable. Only </a:t>
            </a:r>
            <a:r>
              <a:rPr lang="en-US" smtClean="0"/>
              <a:t>two restrictions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9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0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6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Data Exploration with Smart Drill-Down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Manas Joglekar</a:t>
            </a:r>
          </a:p>
          <a:p>
            <a:r>
              <a:rPr lang="en-US" dirty="0" smtClean="0"/>
              <a:t>Hector Garcia-Molina</a:t>
            </a:r>
          </a:p>
          <a:p>
            <a:r>
              <a:rPr lang="en-US" dirty="0" err="1" smtClean="0"/>
              <a:t>Aditya</a:t>
            </a:r>
            <a:r>
              <a:rPr lang="en-US" dirty="0" smtClean="0"/>
              <a:t> </a:t>
            </a:r>
            <a:r>
              <a:rPr lang="en-US" dirty="0" err="1" smtClean="0"/>
              <a:t>Parameswaran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</a:t>
            </a:r>
            <a:r>
              <a:rPr lang="en-US" i="1" dirty="0" smtClean="0"/>
              <a:t>best list </a:t>
            </a:r>
            <a:r>
              <a:rPr lang="en-US" dirty="0" smtClean="0"/>
              <a:t>of</a:t>
            </a:r>
            <a:r>
              <a:rPr lang="en-US" i="1" dirty="0" smtClean="0"/>
              <a:t> </a:t>
            </a:r>
            <a:r>
              <a:rPr lang="en-US" dirty="0" smtClean="0"/>
              <a:t>k (= 3) rules</a:t>
            </a:r>
          </a:p>
          <a:p>
            <a:r>
              <a:rPr lang="en-US" dirty="0" smtClean="0"/>
              <a:t>Preference for</a:t>
            </a:r>
          </a:p>
          <a:p>
            <a:pPr lvl="1"/>
            <a:r>
              <a:rPr lang="en-US" dirty="0" smtClean="0"/>
              <a:t>Higher Count</a:t>
            </a:r>
          </a:p>
          <a:p>
            <a:pPr lvl="1"/>
            <a:r>
              <a:rPr lang="en-US" dirty="0" smtClean="0"/>
              <a:t>Higher Weight</a:t>
            </a:r>
          </a:p>
          <a:p>
            <a:pPr lvl="1"/>
            <a:r>
              <a:rPr lang="en-US" dirty="0" smtClean="0"/>
              <a:t>Low overlap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5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</a:t>
            </a:r>
            <a:r>
              <a:rPr lang="en-US" i="1" dirty="0" smtClean="0"/>
              <a:t>best list </a:t>
            </a:r>
            <a:r>
              <a:rPr lang="en-US" dirty="0" smtClean="0"/>
              <a:t>of</a:t>
            </a:r>
            <a:r>
              <a:rPr lang="en-US" i="1" dirty="0" smtClean="0"/>
              <a:t> </a:t>
            </a:r>
            <a:r>
              <a:rPr lang="en-US" dirty="0" smtClean="0"/>
              <a:t>k (= 3) rules</a:t>
            </a:r>
          </a:p>
          <a:p>
            <a:r>
              <a:rPr lang="en-US" dirty="0" smtClean="0"/>
              <a:t>Preference for</a:t>
            </a:r>
          </a:p>
          <a:p>
            <a:pPr lvl="1"/>
            <a:r>
              <a:rPr lang="en-US" dirty="0" smtClean="0"/>
              <a:t>Higher Count</a:t>
            </a:r>
          </a:p>
          <a:p>
            <a:pPr lvl="1"/>
            <a:r>
              <a:rPr lang="en-US" dirty="0" smtClean="0"/>
              <a:t>Higher Weight</a:t>
            </a:r>
          </a:p>
          <a:p>
            <a:pPr lvl="1"/>
            <a:r>
              <a:rPr lang="en-US" dirty="0" smtClean="0"/>
              <a:t>Low overlap</a:t>
            </a:r>
          </a:p>
          <a:p>
            <a:r>
              <a:rPr lang="en-US" dirty="0" smtClean="0"/>
              <a:t>We now formalize the above notions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96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Rule</a:t>
            </a:r>
            <a:r>
              <a:rPr lang="en-US" dirty="0" smtClean="0"/>
              <a:t>: Tuple of values and *’s</a:t>
            </a:r>
          </a:p>
          <a:p>
            <a:r>
              <a:rPr lang="en-US" b="1" dirty="0" smtClean="0"/>
              <a:t>Rule-List</a:t>
            </a:r>
            <a:r>
              <a:rPr lang="en-US" dirty="0" smtClean="0"/>
              <a:t>: Ordered list of rules</a:t>
            </a:r>
          </a:p>
          <a:p>
            <a:r>
              <a:rPr lang="en-US" b="1" dirty="0" smtClean="0"/>
              <a:t>Count</a:t>
            </a:r>
            <a:r>
              <a:rPr lang="en-US" dirty="0" smtClean="0"/>
              <a:t>: Number of tuples satisfying rule</a:t>
            </a:r>
          </a:p>
          <a:p>
            <a:r>
              <a:rPr lang="en-US" b="1" dirty="0" err="1" smtClean="0"/>
              <a:t>MCount</a:t>
            </a:r>
            <a:r>
              <a:rPr lang="en-US" dirty="0" smtClean="0"/>
              <a:t>: In a list, number of tuples not matched before</a:t>
            </a:r>
          </a:p>
        </p:txBody>
      </p:sp>
    </p:spTree>
    <p:extLst>
      <p:ext uri="{BB962C8B-B14F-4D97-AF65-F5344CB8AC3E}">
        <p14:creationId xmlns:p14="http://schemas.microsoft.com/office/powerpoint/2010/main" val="1503233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Subrule</a:t>
            </a:r>
            <a:r>
              <a:rPr lang="en-US" dirty="0" smtClean="0"/>
              <a:t>: Strictly more specific rule</a:t>
            </a:r>
          </a:p>
          <a:p>
            <a:pPr lvl="1"/>
            <a:r>
              <a:rPr lang="en-US" dirty="0" smtClean="0"/>
              <a:t>e.g. (</a:t>
            </a:r>
            <a:r>
              <a:rPr lang="en-US" dirty="0" err="1" smtClean="0"/>
              <a:t>a,b</a:t>
            </a:r>
            <a:r>
              <a:rPr lang="en-US" dirty="0" smtClean="0"/>
              <a:t>,*) is a </a:t>
            </a:r>
            <a:r>
              <a:rPr lang="en-US" dirty="0" err="1" smtClean="0"/>
              <a:t>subrule</a:t>
            </a:r>
            <a:r>
              <a:rPr lang="en-US" dirty="0" smtClean="0"/>
              <a:t> of (a,*,*)</a:t>
            </a:r>
          </a:p>
          <a:p>
            <a:r>
              <a:rPr lang="en-US" b="1" dirty="0" smtClean="0"/>
              <a:t>Weight</a:t>
            </a:r>
            <a:r>
              <a:rPr lang="en-US" dirty="0" smtClean="0"/>
              <a:t>: User-defined </a:t>
            </a:r>
            <a:r>
              <a:rPr lang="en-US" dirty="0" err="1" smtClean="0"/>
              <a:t>interestingess</a:t>
            </a:r>
            <a:r>
              <a:rPr lang="en-US" dirty="0" smtClean="0"/>
              <a:t> measure</a:t>
            </a:r>
          </a:p>
          <a:p>
            <a:pPr lvl="1"/>
            <a:r>
              <a:rPr lang="en-US" dirty="0" smtClean="0"/>
              <a:t>Maps rule to a non-negative real number</a:t>
            </a:r>
          </a:p>
          <a:p>
            <a:pPr lvl="1"/>
            <a:r>
              <a:rPr lang="en-US" dirty="0" smtClean="0"/>
              <a:t>Must be monotone</a:t>
            </a:r>
          </a:p>
          <a:p>
            <a:r>
              <a:rPr lang="en-US" b="1" dirty="0" smtClean="0"/>
              <a:t>Rule-List</a:t>
            </a:r>
            <a:r>
              <a:rPr lang="en-US" dirty="0" smtClean="0"/>
              <a:t>: Ordered list of rules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406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Subrule</a:t>
            </a:r>
            <a:r>
              <a:rPr lang="en-US" dirty="0" smtClean="0"/>
              <a:t>: Strictly more specific rule</a:t>
            </a:r>
          </a:p>
          <a:p>
            <a:pPr lvl="1"/>
            <a:r>
              <a:rPr lang="en-US" dirty="0" smtClean="0"/>
              <a:t>e.g. (</a:t>
            </a:r>
            <a:r>
              <a:rPr lang="en-US" dirty="0" err="1" smtClean="0"/>
              <a:t>a,b</a:t>
            </a:r>
            <a:r>
              <a:rPr lang="en-US" dirty="0" smtClean="0"/>
              <a:t>,*) is a </a:t>
            </a:r>
            <a:r>
              <a:rPr lang="en-US" dirty="0" err="1" smtClean="0"/>
              <a:t>subrule</a:t>
            </a:r>
            <a:r>
              <a:rPr lang="en-US" dirty="0" smtClean="0"/>
              <a:t> of (a,*,*)</a:t>
            </a:r>
          </a:p>
          <a:p>
            <a:r>
              <a:rPr lang="en-US" b="1" dirty="0" smtClean="0"/>
              <a:t>Weight</a:t>
            </a:r>
            <a:r>
              <a:rPr lang="en-US" dirty="0" smtClean="0"/>
              <a:t>: User-defined </a:t>
            </a:r>
            <a:r>
              <a:rPr lang="en-US" dirty="0" err="1" smtClean="0"/>
              <a:t>interestingess</a:t>
            </a:r>
            <a:r>
              <a:rPr lang="en-US" dirty="0" smtClean="0"/>
              <a:t> measure</a:t>
            </a:r>
          </a:p>
          <a:p>
            <a:pPr lvl="1"/>
            <a:r>
              <a:rPr lang="en-US" dirty="0" smtClean="0"/>
              <a:t>Maps rule to a non-negative real number</a:t>
            </a:r>
          </a:p>
          <a:p>
            <a:pPr lvl="1"/>
            <a:r>
              <a:rPr lang="en-US" dirty="0" smtClean="0"/>
              <a:t>Must be monotone</a:t>
            </a:r>
          </a:p>
          <a:p>
            <a:r>
              <a:rPr lang="en-US" b="1" dirty="0" smtClean="0"/>
              <a:t>Rule-List</a:t>
            </a:r>
            <a:r>
              <a:rPr lang="en-US" dirty="0" smtClean="0"/>
              <a:t>: Ordered list of rules</a:t>
            </a:r>
          </a:p>
          <a:p>
            <a:r>
              <a:rPr lang="en-US" b="1" dirty="0" smtClean="0"/>
              <a:t>Score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4953848"/>
            <a:ext cx="3830462" cy="7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3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Problem 1</a:t>
            </a:r>
            <a:r>
              <a:rPr lang="en-US" dirty="0" smtClean="0"/>
              <a:t>: Given </a:t>
            </a:r>
            <a:r>
              <a:rPr lang="en-US" dirty="0"/>
              <a:t>a table T , a monotonic weighting function W, and a number k, find the list R of k rules that maximizes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27" y="3273778"/>
            <a:ext cx="5092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Intrinsic </a:t>
            </a:r>
            <a:r>
              <a:rPr lang="en-US" dirty="0" smtClean="0"/>
              <a:t>interestingness of rule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Size : Number of non-star values</a:t>
            </a:r>
          </a:p>
          <a:p>
            <a:pPr lvl="1"/>
            <a:r>
              <a:rPr lang="en-US" dirty="0" smtClean="0"/>
              <a:t>Bits : Number of bits needed to specify non-star values</a:t>
            </a:r>
          </a:p>
          <a:p>
            <a:r>
              <a:rPr lang="en-US" dirty="0" smtClean="0"/>
              <a:t>Bits favors columns with more distinct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8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b="1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51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Thus, always sort rules by weight!</a:t>
            </a:r>
          </a:p>
          <a:p>
            <a:r>
              <a:rPr lang="en-US" dirty="0" smtClean="0"/>
              <a:t>Find best </a:t>
            </a:r>
            <a:r>
              <a:rPr lang="en-US" b="1" i="1" dirty="0" smtClean="0"/>
              <a:t>set </a:t>
            </a:r>
            <a:r>
              <a:rPr lang="en-US" dirty="0" smtClean="0"/>
              <a:t>rather than </a:t>
            </a:r>
            <a:r>
              <a:rPr lang="en-US" b="1" i="1" dirty="0" smtClean="0"/>
              <a:t>list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Still NP-Hard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1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39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smtClean="0"/>
              <a:t>Then Score is </a:t>
            </a:r>
            <a:r>
              <a:rPr lang="en-US" i="1" dirty="0" err="1" smtClean="0"/>
              <a:t>submodular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443496"/>
            <a:ext cx="8009467" cy="36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3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smtClean="0"/>
              <a:t>Then Score is </a:t>
            </a:r>
            <a:r>
              <a:rPr lang="en-US" i="1" dirty="0" err="1" smtClean="0"/>
              <a:t>submodular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b="1" dirty="0" smtClean="0"/>
              <a:t>Theorem</a:t>
            </a:r>
            <a:r>
              <a:rPr lang="en-US" dirty="0" smtClean="0"/>
              <a:t>: The greedy algorithm achieves 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approximation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443496"/>
            <a:ext cx="8009467" cy="364066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89" y="4878212"/>
            <a:ext cx="770886" cy="6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6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359" r="-1019"/>
          <a:stretch/>
        </p:blipFill>
        <p:spPr>
          <a:xfrm>
            <a:off x="141112" y="1735665"/>
            <a:ext cx="8889999" cy="3078161"/>
          </a:xfrm>
        </p:spPr>
      </p:pic>
    </p:spTree>
    <p:extLst>
      <p:ext uri="{BB962C8B-B14F-4D97-AF65-F5344CB8AC3E}">
        <p14:creationId xmlns:p14="http://schemas.microsoft.com/office/powerpoint/2010/main" val="2122333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33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Key Insight</a:t>
            </a:r>
          </a:p>
          <a:p>
            <a:pPr lvl="1"/>
            <a:r>
              <a:rPr lang="en-US" dirty="0" smtClean="0"/>
              <a:t>If R</a:t>
            </a:r>
            <a:r>
              <a:rPr lang="en-US" baseline="-25000" dirty="0" smtClean="0"/>
              <a:t>2</a:t>
            </a:r>
            <a:r>
              <a:rPr lang="en-US" dirty="0" smtClean="0"/>
              <a:t> is sub-rule of R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04" y="4371911"/>
            <a:ext cx="6154561" cy="44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55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Max Weight Parameter m</a:t>
            </a:r>
            <a:r>
              <a:rPr lang="en-US" baseline="-25000" dirty="0" smtClean="0"/>
              <a:t>w</a:t>
            </a:r>
            <a:endParaRPr lang="en-US" dirty="0" smtClean="0"/>
          </a:p>
          <a:p>
            <a:r>
              <a:rPr lang="en-US" dirty="0" smtClean="0"/>
              <a:t>A Priori-like algorithm</a:t>
            </a:r>
          </a:p>
          <a:p>
            <a:pPr lvl="1"/>
            <a:r>
              <a:rPr lang="en-US" dirty="0" smtClean="0"/>
              <a:t>Evaluate all size 1, then 2, and so on</a:t>
            </a:r>
          </a:p>
          <a:p>
            <a:pPr lvl="1"/>
            <a:r>
              <a:rPr lang="en-US" dirty="0" smtClean="0"/>
              <a:t>Only evaluate higher size rules that have a chance of being the best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5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b="1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linear in table size</a:t>
            </a:r>
          </a:p>
          <a:p>
            <a:pPr lvl="1"/>
            <a:r>
              <a:rPr lang="en-US" dirty="0" smtClean="0"/>
              <a:t>Doesn’t scale to millions of tuples</a:t>
            </a:r>
          </a:p>
          <a:p>
            <a:pPr lvl="1"/>
            <a:r>
              <a:rPr lang="en-US" dirty="0" smtClean="0"/>
              <a:t>Slow if tuples not in main memory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8616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linear in table size</a:t>
            </a:r>
          </a:p>
          <a:p>
            <a:pPr lvl="1"/>
            <a:r>
              <a:rPr lang="en-US" dirty="0" smtClean="0"/>
              <a:t>Doesn’t scale to millions of tuples</a:t>
            </a:r>
          </a:p>
          <a:p>
            <a:pPr lvl="1"/>
            <a:r>
              <a:rPr lang="en-US" dirty="0" smtClean="0"/>
              <a:t>Slow if tuples not in main memory</a:t>
            </a:r>
            <a:endParaRPr lang="en-US" dirty="0" smtClean="0"/>
          </a:p>
          <a:p>
            <a:r>
              <a:rPr lang="en-US" dirty="0" smtClean="0"/>
              <a:t>Solution: Sampling!</a:t>
            </a:r>
          </a:p>
          <a:p>
            <a:r>
              <a:rPr lang="en-US" dirty="0" smtClean="0"/>
              <a:t>Predict clicks and maintain samples</a:t>
            </a:r>
          </a:p>
        </p:txBody>
      </p:sp>
    </p:spTree>
    <p:extLst>
      <p:ext uri="{BB962C8B-B14F-4D97-AF65-F5344CB8AC3E}">
        <p14:creationId xmlns:p14="http://schemas.microsoft.com/office/powerpoint/2010/main" val="453565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Handler: </a:t>
            </a:r>
          </a:p>
          <a:p>
            <a:pPr lvl="1"/>
            <a:r>
              <a:rPr lang="en-US" dirty="0" smtClean="0"/>
              <a:t>Predicts clicks and maintain samples</a:t>
            </a:r>
          </a:p>
          <a:p>
            <a:pPr lvl="1"/>
            <a:r>
              <a:rPr lang="en-US" dirty="0" smtClean="0"/>
              <a:t>Subject to two user specified constraints</a:t>
            </a:r>
          </a:p>
          <a:p>
            <a:pPr lvl="2"/>
            <a:r>
              <a:rPr lang="en-US" dirty="0" err="1" smtClean="0"/>
              <a:t>minSS</a:t>
            </a:r>
            <a:r>
              <a:rPr lang="en-US" dirty="0" smtClean="0"/>
              <a:t> : Minimum sample size to compute rule-list</a:t>
            </a:r>
          </a:p>
          <a:p>
            <a:pPr lvl="2"/>
            <a:r>
              <a:rPr lang="en-US" dirty="0" smtClean="0"/>
              <a:t>M : Available memory</a:t>
            </a:r>
          </a:p>
        </p:txBody>
      </p:sp>
    </p:spTree>
    <p:extLst>
      <p:ext uri="{BB962C8B-B14F-4D97-AF65-F5344CB8AC3E}">
        <p14:creationId xmlns:p14="http://schemas.microsoft.com/office/powerpoint/2010/main" val="94117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 descr="Screen Shot 2015-08-28 at 2.35.1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9" b="25167"/>
          <a:stretch/>
        </p:blipFill>
        <p:spPr>
          <a:xfrm>
            <a:off x="400756" y="3097773"/>
            <a:ext cx="3726625" cy="2859058"/>
          </a:xfrm>
          <a:prstGeom prst="rect">
            <a:avLst/>
          </a:prstGeom>
        </p:spPr>
      </p:pic>
      <p:pic>
        <p:nvPicPr>
          <p:cNvPr id="5" name="Picture 4" descr="Screen Shot 2015-08-28 at 2.3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39" y="3146778"/>
            <a:ext cx="3996271" cy="2767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226158" y="4388556"/>
            <a:ext cx="529286" cy="4092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5443" y="1442197"/>
            <a:ext cx="7253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Survey of marketing users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Hard to extract insights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Most interesting frequent `patterns’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55552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Handler: </a:t>
            </a:r>
          </a:p>
          <a:p>
            <a:pPr lvl="1"/>
            <a:r>
              <a:rPr lang="en-US" dirty="0" smtClean="0"/>
              <a:t>Predicts clicks and maintain samples</a:t>
            </a:r>
          </a:p>
          <a:p>
            <a:pPr lvl="1"/>
            <a:r>
              <a:rPr lang="en-US" dirty="0" smtClean="0"/>
              <a:t>Subject to two user specified constraints</a:t>
            </a:r>
          </a:p>
          <a:p>
            <a:pPr lvl="2"/>
            <a:r>
              <a:rPr lang="en-US" dirty="0" err="1" smtClean="0"/>
              <a:t>minSS</a:t>
            </a:r>
            <a:r>
              <a:rPr lang="en-US" dirty="0" smtClean="0"/>
              <a:t> : Minimum sample size to compute rule-list</a:t>
            </a:r>
          </a:p>
          <a:p>
            <a:pPr lvl="2"/>
            <a:r>
              <a:rPr lang="en-US" dirty="0" smtClean="0"/>
              <a:t>M : Available memory</a:t>
            </a:r>
          </a:p>
          <a:p>
            <a:r>
              <a:rPr lang="en-US" dirty="0" smtClean="0"/>
              <a:t>Optimal sample allocation: NP-Hard</a:t>
            </a:r>
          </a:p>
          <a:p>
            <a:r>
              <a:rPr lang="en-US" dirty="0" smtClean="0"/>
              <a:t>DP approximation</a:t>
            </a:r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7745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Picture 3" descr="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2463339"/>
            <a:ext cx="8077200" cy="26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2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b="1" dirty="0" smtClean="0"/>
              <a:t>Experiments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Marketing Survey</a:t>
            </a:r>
          </a:p>
          <a:p>
            <a:pPr lvl="1"/>
            <a:r>
              <a:rPr lang="en-US" dirty="0" smtClean="0"/>
              <a:t>Census</a:t>
            </a:r>
          </a:p>
          <a:p>
            <a:r>
              <a:rPr lang="en-US" dirty="0" smtClean="0"/>
              <a:t>Studies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Quantitative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1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weighting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8" r="-473"/>
          <a:stretch/>
        </p:blipFill>
        <p:spPr>
          <a:xfrm>
            <a:off x="804333" y="1909029"/>
            <a:ext cx="7591777" cy="2396801"/>
          </a:xfrm>
        </p:spPr>
      </p:pic>
    </p:spTree>
    <p:extLst>
      <p:ext uri="{BB962C8B-B14F-4D97-AF65-F5344CB8AC3E}">
        <p14:creationId xmlns:p14="http://schemas.microsoft.com/office/powerpoint/2010/main" val="1576568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weighting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-667" r="-3642"/>
          <a:stretch/>
        </p:blipFill>
        <p:spPr>
          <a:xfrm>
            <a:off x="846666" y="1903587"/>
            <a:ext cx="7704667" cy="37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12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mw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76" b="1140"/>
          <a:stretch/>
        </p:blipFill>
        <p:spPr>
          <a:xfrm>
            <a:off x="457200" y="1417638"/>
            <a:ext cx="8229600" cy="4918251"/>
          </a:xfrm>
        </p:spPr>
      </p:pic>
    </p:spTree>
    <p:extLst>
      <p:ext uri="{BB962C8B-B14F-4D97-AF65-F5344CB8AC3E}">
        <p14:creationId xmlns:p14="http://schemas.microsoft.com/office/powerpoint/2010/main" val="1227960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" b="2947"/>
          <a:stretch/>
        </p:blipFill>
        <p:spPr>
          <a:xfrm>
            <a:off x="663222" y="1417638"/>
            <a:ext cx="8023578" cy="4875918"/>
          </a:xfrm>
        </p:spPr>
      </p:pic>
    </p:spTree>
    <p:extLst>
      <p:ext uri="{BB962C8B-B14F-4D97-AF65-F5344CB8AC3E}">
        <p14:creationId xmlns:p14="http://schemas.microsoft.com/office/powerpoint/2010/main" val="2835895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97" b="-383"/>
          <a:stretch/>
        </p:blipFill>
        <p:spPr>
          <a:xfrm>
            <a:off x="457200" y="1600200"/>
            <a:ext cx="7740650" cy="4566356"/>
          </a:xfrm>
        </p:spPr>
      </p:pic>
    </p:spTree>
    <p:extLst>
      <p:ext uri="{BB962C8B-B14F-4D97-AF65-F5344CB8AC3E}">
        <p14:creationId xmlns:p14="http://schemas.microsoft.com/office/powerpoint/2010/main" val="717740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4" b="502"/>
          <a:stretch/>
        </p:blipFill>
        <p:spPr>
          <a:xfrm>
            <a:off x="739421" y="1648568"/>
            <a:ext cx="7346244" cy="4193432"/>
          </a:xfrm>
        </p:spPr>
      </p:pic>
    </p:spTree>
    <p:extLst>
      <p:ext uri="{BB962C8B-B14F-4D97-AF65-F5344CB8AC3E}">
        <p14:creationId xmlns:p14="http://schemas.microsoft.com/office/powerpoint/2010/main" val="3804893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Drill-Down Example (?)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05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 Drill-Down augments and generalizes regular Drill-Down</a:t>
            </a:r>
          </a:p>
          <a:p>
            <a:r>
              <a:rPr lang="en-US" dirty="0" smtClean="0"/>
              <a:t>Helps find interesting portions of a table fast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Tunable</a:t>
            </a:r>
          </a:p>
          <a:p>
            <a:pPr lvl="1"/>
            <a:r>
              <a:rPr lang="en-US" dirty="0" smtClean="0"/>
              <a:t>Fast with no preprocessing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93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532"/>
            <a:ext cx="8229600" cy="4820355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Thank You!!</a:t>
            </a:r>
          </a:p>
          <a:p>
            <a:pPr marL="0" indent="0" algn="ctr">
              <a:buNone/>
            </a:pPr>
            <a:r>
              <a:rPr lang="en-US" sz="4400" dirty="0" smtClean="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6188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OLAP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relational Databases</a:t>
            </a:r>
          </a:p>
          <a:p>
            <a:pPr lvl="1"/>
            <a:r>
              <a:rPr lang="en-US" dirty="0" smtClean="0"/>
              <a:t>Drill Down/ Roll Up</a:t>
            </a:r>
          </a:p>
          <a:p>
            <a:r>
              <a:rPr lang="en-US" dirty="0" smtClean="0"/>
              <a:t>$10 Billion market</a:t>
            </a:r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Too many values</a:t>
            </a:r>
          </a:p>
          <a:p>
            <a:pPr lvl="1"/>
            <a:r>
              <a:rPr lang="en-US" dirty="0" smtClean="0"/>
              <a:t>Single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 </a:t>
            </a:r>
            <a:r>
              <a:rPr lang="en-US" b="1" dirty="0" smtClean="0"/>
              <a:t>k</a:t>
            </a:r>
            <a:r>
              <a:rPr lang="en-US" dirty="0" smtClean="0"/>
              <a:t> most interesting patterns</a:t>
            </a:r>
          </a:p>
          <a:p>
            <a:pPr lvl="1"/>
            <a:r>
              <a:rPr lang="en-US" dirty="0" smtClean="0"/>
              <a:t>Find interesting portions faster</a:t>
            </a:r>
          </a:p>
          <a:p>
            <a:pPr lvl="2"/>
            <a:r>
              <a:rPr lang="en-US" dirty="0" smtClean="0"/>
              <a:t>User tunable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Instantiate multiple columns</a:t>
            </a:r>
          </a:p>
          <a:p>
            <a:r>
              <a:rPr lang="en-US" dirty="0" smtClean="0"/>
              <a:t>Complementary functionality!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1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24" r="3324" b="60309"/>
          <a:stretch/>
        </p:blipFill>
        <p:spPr>
          <a:xfrm>
            <a:off x="951089" y="1665112"/>
            <a:ext cx="7110895" cy="1552222"/>
          </a:xfrm>
        </p:spPr>
      </p:pic>
    </p:spTree>
    <p:extLst>
      <p:ext uri="{BB962C8B-B14F-4D97-AF65-F5344CB8AC3E}">
        <p14:creationId xmlns:p14="http://schemas.microsoft.com/office/powerpoint/2010/main" val="333034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3324" r="3324"/>
          <a:stretch>
            <a:fillRect/>
          </a:stretch>
        </p:blipFill>
        <p:spPr>
          <a:xfrm>
            <a:off x="951089" y="1665111"/>
            <a:ext cx="7110895" cy="3910719"/>
          </a:xfrm>
        </p:spPr>
      </p:pic>
    </p:spTree>
    <p:extLst>
      <p:ext uri="{BB962C8B-B14F-4D97-AF65-F5344CB8AC3E}">
        <p14:creationId xmlns:p14="http://schemas.microsoft.com/office/powerpoint/2010/main" val="3610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4" r="2168"/>
          <a:stretch/>
        </p:blipFill>
        <p:spPr>
          <a:xfrm>
            <a:off x="488244" y="1679222"/>
            <a:ext cx="8311444" cy="3755496"/>
          </a:xfrm>
        </p:spPr>
      </p:pic>
    </p:spTree>
    <p:extLst>
      <p:ext uri="{BB962C8B-B14F-4D97-AF65-F5344CB8AC3E}">
        <p14:creationId xmlns:p14="http://schemas.microsoft.com/office/powerpoint/2010/main" val="188160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9266</TotalTime>
  <Words>848</Words>
  <Application>Microsoft Macintosh PowerPoint</Application>
  <PresentationFormat>On-screen Show (4:3)</PresentationFormat>
  <Paragraphs>193</Paragraphs>
  <Slides>41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Interactive Data Exploration with Smart Drill-Down</vt:lpstr>
      <vt:lpstr>Overview</vt:lpstr>
      <vt:lpstr>Motivation</vt:lpstr>
      <vt:lpstr>Drill-Down Example (?)</vt:lpstr>
      <vt:lpstr>OLAP Drill-Down</vt:lpstr>
      <vt:lpstr>Smart Drill-Down</vt:lpstr>
      <vt:lpstr>Example</vt:lpstr>
      <vt:lpstr>Example</vt:lpstr>
      <vt:lpstr>Example</vt:lpstr>
      <vt:lpstr>Example summary</vt:lpstr>
      <vt:lpstr>Example summary</vt:lpstr>
      <vt:lpstr>Definitions</vt:lpstr>
      <vt:lpstr>Definitions (cont’d)</vt:lpstr>
      <vt:lpstr>Definitions (cont’d)</vt:lpstr>
      <vt:lpstr>Formal Problem</vt:lpstr>
      <vt:lpstr>Weight functions</vt:lpstr>
      <vt:lpstr>Overview</vt:lpstr>
      <vt:lpstr>High level Algorithm</vt:lpstr>
      <vt:lpstr>High level Algorithm</vt:lpstr>
      <vt:lpstr>Submodularity</vt:lpstr>
      <vt:lpstr>Submodularity</vt:lpstr>
      <vt:lpstr>High level Algorithm</vt:lpstr>
      <vt:lpstr>Finding the best marginal rule</vt:lpstr>
      <vt:lpstr>Finding the best marginal rule</vt:lpstr>
      <vt:lpstr>Finding the best marginal rule</vt:lpstr>
      <vt:lpstr>Overview</vt:lpstr>
      <vt:lpstr>Scaling to large datasets</vt:lpstr>
      <vt:lpstr>Scaling to large datasets</vt:lpstr>
      <vt:lpstr>Scaling to large datasets</vt:lpstr>
      <vt:lpstr>Scaling to large datasets</vt:lpstr>
      <vt:lpstr>System Architecture</vt:lpstr>
      <vt:lpstr>Overview</vt:lpstr>
      <vt:lpstr>Experiments</vt:lpstr>
      <vt:lpstr>Size weighting</vt:lpstr>
      <vt:lpstr>Bits weighting</vt:lpstr>
      <vt:lpstr>Running time vs. mw</vt:lpstr>
      <vt:lpstr>Running time vs. minSS</vt:lpstr>
      <vt:lpstr>Count error vs. minSS</vt:lpstr>
      <vt:lpstr>Rule error vs. minSS</vt:lpstr>
      <vt:lpstr>Conclusion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Drill-Down</dc:title>
  <dc:creator>Manas Joglekar</dc:creator>
  <cp:lastModifiedBy>Manas Joglekar</cp:lastModifiedBy>
  <cp:revision>111</cp:revision>
  <dcterms:created xsi:type="dcterms:W3CDTF">2016-05-09T07:59:58Z</dcterms:created>
  <dcterms:modified xsi:type="dcterms:W3CDTF">2016-05-15T18:26:44Z</dcterms:modified>
</cp:coreProperties>
</file>